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441" r:id="rId4"/>
    <p:sldId id="432" r:id="rId5"/>
    <p:sldId id="442" r:id="rId6"/>
    <p:sldId id="443" r:id="rId7"/>
    <p:sldId id="444" r:id="rId8"/>
    <p:sldId id="445" r:id="rId9"/>
    <p:sldId id="446" r:id="rId10"/>
    <p:sldId id="448" r:id="rId11"/>
    <p:sldId id="447" r:id="rId12"/>
    <p:sldId id="449" r:id="rId13"/>
    <p:sldId id="451" r:id="rId14"/>
    <p:sldId id="450" r:id="rId15"/>
    <p:sldId id="452" r:id="rId16"/>
    <p:sldId id="439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FF"/>
    <a:srgbClr val="A1FA9A"/>
    <a:srgbClr val="663300"/>
    <a:srgbClr val="F1D283"/>
    <a:srgbClr val="003300"/>
    <a:srgbClr val="230046"/>
    <a:srgbClr val="34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71" autoAdjust="0"/>
  </p:normalViewPr>
  <p:slideViewPr>
    <p:cSldViewPr snapToGrid="0">
      <p:cViewPr varScale="1">
        <p:scale>
          <a:sx n="47" d="100"/>
          <a:sy n="47" d="100"/>
        </p:scale>
        <p:origin x="179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11D869-4586-436F-863D-AC1318C5E1E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13679B0-7E22-4450-B2EB-BA533FC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is hidden from the eyes of the Lord. </a:t>
            </a:r>
            <a:r>
              <a:rPr lang="en-US" b="1" dirty="0"/>
              <a:t>Hebrews 4:13  </a:t>
            </a:r>
            <a:r>
              <a:rPr lang="en-US" dirty="0"/>
              <a:t>And there is no creature hidden from His sight, but all things are naked and open to the eyes of Him to whom we must give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22:1  "If a man steals an ox or a sheep, and slaughters it or sells it, he shall restore five oxen for an ox and four sheep for a sheep.</a:t>
            </a:r>
          </a:p>
          <a:p>
            <a:endParaRPr lang="en-US" dirty="0"/>
          </a:p>
          <a:p>
            <a:r>
              <a:rPr lang="en-US" dirty="0"/>
              <a:t>It is always easy to look past our own sins and see sin in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of David’s sons will be murdered</a:t>
            </a:r>
            <a:br>
              <a:rPr lang="en-US" dirty="0"/>
            </a:br>
            <a:r>
              <a:rPr lang="en-US" dirty="0"/>
              <a:t>Amnon by Absalom</a:t>
            </a:r>
            <a:br>
              <a:rPr lang="en-US" dirty="0"/>
            </a:br>
            <a:r>
              <a:rPr lang="en-US" dirty="0" err="1"/>
              <a:t>Absalom</a:t>
            </a:r>
            <a:r>
              <a:rPr lang="en-US" dirty="0"/>
              <a:t> by Joab</a:t>
            </a:r>
            <a:br>
              <a:rPr lang="en-US" dirty="0"/>
            </a:br>
            <a:r>
              <a:rPr lang="en-US" dirty="0"/>
              <a:t>Adonijah by Solomon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sinned against the Lord (vs 13a)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 glory of David”, a man a after God’s own heart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excuses</a:t>
            </a:r>
            <a:br>
              <a:rPr lang="en-US" dirty="0"/>
            </a:br>
            <a:r>
              <a:rPr lang="en-US" dirty="0"/>
              <a:t>No blame</a:t>
            </a:r>
            <a:br>
              <a:rPr lang="en-US" dirty="0"/>
            </a:br>
            <a:r>
              <a:rPr lang="en-US" dirty="0"/>
              <a:t>No extenuating circumstances</a:t>
            </a:r>
            <a:br>
              <a:rPr lang="en-US" dirty="0"/>
            </a:br>
            <a:r>
              <a:rPr lang="en-US" dirty="0"/>
              <a:t>Just stark confession of his sin against God and willingness to accept the consequences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sinned against the Lord (vs 13a)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 glory of David”, a man a after God’s own heart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excuses</a:t>
            </a:r>
            <a:br>
              <a:rPr lang="en-US" dirty="0"/>
            </a:br>
            <a:r>
              <a:rPr lang="en-US" dirty="0"/>
              <a:t>No blame</a:t>
            </a:r>
            <a:br>
              <a:rPr lang="en-US" dirty="0"/>
            </a:br>
            <a:r>
              <a:rPr lang="en-US" dirty="0"/>
              <a:t>No extenuating circumstances</a:t>
            </a:r>
            <a:br>
              <a:rPr lang="en-US" dirty="0"/>
            </a:br>
            <a:r>
              <a:rPr lang="en-US" dirty="0"/>
              <a:t>Just stark confession of his sin against God and willingness to accept the consequences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sinned against the Lord (vs 13a)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 glory of David”, a man a after God’s own heart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excuses</a:t>
            </a:r>
            <a:br>
              <a:rPr lang="en-US" dirty="0"/>
            </a:br>
            <a:r>
              <a:rPr lang="en-US" dirty="0"/>
              <a:t>No blame</a:t>
            </a:r>
            <a:br>
              <a:rPr lang="en-US" dirty="0"/>
            </a:br>
            <a:r>
              <a:rPr lang="en-US" dirty="0"/>
              <a:t>No extenuating circumstances</a:t>
            </a:r>
            <a:br>
              <a:rPr lang="en-US" dirty="0"/>
            </a:br>
            <a:r>
              <a:rPr lang="en-US" dirty="0"/>
              <a:t>Just stark confession of his sin against God and willingness to accept the consequences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7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shows the land that Israel inhabited (in orange) and the land that David conquered and controlled during his reign.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28DF-3582-4D6A-8A26-4C3AEF75D7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1Sa 13:14 "But now your kingdom shall not continue. The LORD has sought for Himself a man after His own heart, and the LORD has commanded him to be commander over His people, because you have not kept what the LORD commanded you.“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 Ac 13:22 "And when He had removed him, He raised up for them David as king, to whom also He gave testimony and said, 'I have found David the son of Jesse, a man after My own heart, who will do all My will.'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92266A-B31E-40EA-AB42-CD4F1B8486C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already had wives and concubines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Satisfying lust only intensifies the desire and power of the sin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Both names roughly translate to “my kinsmen is God”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Leviticus 15:28  'But if she is cleansed of her discharge, then she shall count for herself seven days, and after that she shall be clean.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Lev 20:10 </a:t>
            </a:r>
            <a:r>
              <a:rPr lang="en-US" dirty="0"/>
              <a:t>'The man who commits adultery with another man's wife, he who commits adultery with his neighbor's wife, the adulterer and the adulteress, shall surely be put to death.</a:t>
            </a:r>
          </a:p>
          <a:p>
            <a:r>
              <a:rPr lang="en-US" b="1" dirty="0"/>
              <a:t>Proverbs 28:13  </a:t>
            </a:r>
            <a:r>
              <a:rPr lang="en-US" b="0" dirty="0"/>
              <a:t>He who covers his sins will not prosper, But whoever confesses and forsakes them will have mercy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Proverbs 28:13  He who covers his sins will not prosper, But whoever confesses and forsakes them will have mercy.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7A2F-9664-43F8-8E84-1DEB236BA2B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21FBA-8FFA-EFD7-FF2B-934AB405D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-2895"/>
            <a:ext cx="9143980" cy="685799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2A86D-A26C-FFB2-3A26-D44C42D1A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11" y="4454159"/>
            <a:ext cx="6288577" cy="1504084"/>
          </a:xfrm>
          <a:solidFill>
            <a:srgbClr val="F1D283"/>
          </a:solidFill>
        </p:spPr>
        <p:txBody>
          <a:bodyPr anchor="t">
            <a:normAutofit/>
          </a:bodyPr>
          <a:lstStyle/>
          <a:p>
            <a:br>
              <a:rPr lang="en-US" sz="105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>
                <a:latin typeface="Aharoni" panose="02010803020104030203" pitchFamily="2" charset="-79"/>
                <a:cs typeface="Aharoni" panose="02010803020104030203" pitchFamily="2" charset="-79"/>
              </a:rPr>
              <a:t>United Kingdom</a:t>
            </a:r>
            <a:endParaRPr lang="en-US" sz="3500" dirty="0"/>
          </a:p>
        </p:txBody>
      </p:sp>
      <p:sp>
        <p:nvSpPr>
          <p:cNvPr id="25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4FAA2-A25C-9B32-C52B-50E79A0DD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117" y="5322479"/>
            <a:ext cx="6651764" cy="1332634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Quarter 4: Lesson 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cap="small" dirty="0">
                <a:solidFill>
                  <a:schemeClr val="bg1"/>
                </a:solidFill>
              </a:rPr>
              <a:t>David’s Sin &amp; Repentance (2 Samuel 11 &amp; 12)</a:t>
            </a:r>
            <a:endParaRPr lang="en-US" sz="32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515351" cy="547957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David murders Uriah (11:14-21).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sends a message to Joab by Uriah.  Uriah is  to be placed in the hottest part of the battle “that he may be struck down and die” (11:14-15).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Joab does as commanded and sends news back to David about the fighting; Joab anticipates that the unnecessary casualties would be excused as the cost of having Uriah killed (11:16-21).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David hears the news, he diminishes  Uriah’s death by saying “the sword devours one  as well as another” (11:22-25).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Bathsheba mourns Uriah, she and David marry.  “But the thing displeased the Lord”   </a:t>
            </a:r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(11:26-27; cf. Hebrews 4:13).</a:t>
            </a:r>
            <a:endParaRPr lang="en-US" sz="32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515351" cy="5479577"/>
          </a:xfrm>
        </p:spPr>
        <p:txBody>
          <a:bodyPr>
            <a:normAutofit/>
          </a:bodyPr>
          <a:lstStyle/>
          <a:p>
            <a:r>
              <a:rPr lang="en-US" sz="3200" b="1" dirty="0"/>
              <a:t>The Parable of the Ewe Lamb (12:1-6).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sent Nathan to David (12:1).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of the poor man’s ewe lamb (vs 1-4)</a:t>
            </a:r>
          </a:p>
          <a:p>
            <a:pPr marL="804863" lvl="2" indent="-231775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Characters: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man = David</a:t>
            </a:r>
            <a:b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Flocks and herds = David’s wives and concubines</a:t>
            </a:r>
            <a:b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man = Uriah</a:t>
            </a:r>
            <a:b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Ewe lamb = Bathsheba</a:t>
            </a:r>
          </a:p>
          <a:p>
            <a:pPr marL="804863" lvl="2" indent="-231775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parable illustrates the arrogant and selfish attitudes and actions of the privileged and powerful who oppress and plunder the common people for their own gain.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515351" cy="5479577"/>
          </a:xfrm>
        </p:spPr>
        <p:txBody>
          <a:bodyPr>
            <a:normAutofit/>
          </a:bodyPr>
          <a:lstStyle/>
          <a:p>
            <a:r>
              <a:rPr lang="en-US" sz="3200" b="1" dirty="0"/>
              <a:t>The Parable of the Ewe Lamb (12:1-6).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judgment (vs 5-6)</a:t>
            </a:r>
          </a:p>
          <a:p>
            <a:pPr marL="1030288" lvl="2" indent="-28575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was angry – there is no anger so hollow as the righteous anger of a hypocrite.*</a:t>
            </a:r>
          </a:p>
          <a:p>
            <a:pPr marL="1030288" lvl="2" indent="-28575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the LORD lives, the man who has done this shall surely die! And he shall restore fourfold for the lamb” (cp. Exodus 22:1).</a:t>
            </a:r>
          </a:p>
          <a:p>
            <a:pPr marL="1030288" lvl="2" indent="-285750"/>
            <a:endParaRPr lang="en-US" sz="32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9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515351" cy="5479577"/>
          </a:xfrm>
        </p:spPr>
        <p:txBody>
          <a:bodyPr>
            <a:normAutofit/>
          </a:bodyPr>
          <a:lstStyle/>
          <a:p>
            <a:r>
              <a:rPr lang="en-US" sz="3200" b="1" dirty="0"/>
              <a:t>The Lord’s indictment and sentence (12:7-12).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art the man! (12:7).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had given David so much and would have given him much more (12:8).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Yet, David had despised the word of the Lord and done evil in His sight (12:9).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sword would never depart from his house (12:10).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declares, “I will take your wives before your eyes and give them to your neighbor”   (12:11-12).</a:t>
            </a:r>
          </a:p>
          <a:p>
            <a:pPr marL="573088" lvl="1" indent="-285750"/>
            <a:endParaRPr lang="en-US" sz="32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9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515351" cy="5479577"/>
          </a:xfrm>
        </p:spPr>
        <p:txBody>
          <a:bodyPr>
            <a:normAutofit/>
          </a:bodyPr>
          <a:lstStyle/>
          <a:p>
            <a:r>
              <a:rPr lang="en-US" sz="3200" b="1" dirty="0"/>
              <a:t>David confesses his sin, but consequences would still be suffered (12:13-14).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have sinned against the Lord” (12:13a).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has put away your sin, you shall not die (12:13b).</a:t>
            </a:r>
          </a:p>
          <a:p>
            <a:pPr marL="573088" lvl="1" indent="-285750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 who is born to you shall die (12:14)</a:t>
            </a:r>
          </a:p>
          <a:p>
            <a:pPr marL="1030288" lvl="2" indent="-28575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forgiven, there may yet be MANY unpleasant temporal consequences.</a:t>
            </a:r>
          </a:p>
          <a:p>
            <a:pPr marL="744538" lvl="2" indent="0">
              <a:buNone/>
            </a:pPr>
            <a:endParaRPr lang="en-US" sz="28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8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6" y="1433016"/>
            <a:ext cx="8242397" cy="5479577"/>
          </a:xfrm>
        </p:spPr>
        <p:txBody>
          <a:bodyPr>
            <a:normAutofit/>
          </a:bodyPr>
          <a:lstStyle/>
          <a:p>
            <a:r>
              <a:rPr lang="en-US" sz="3200" b="1" dirty="0"/>
              <a:t>In the aftermath of David’s sin…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child dies (12:15-23)</a:t>
            </a:r>
          </a:p>
          <a:p>
            <a:pPr marL="914400" lvl="2" indent="-28733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prays and fasts for 7 days as the child languishes.</a:t>
            </a:r>
          </a:p>
          <a:p>
            <a:pPr marL="914400" lvl="2" indent="-28733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ends his fast when the child dies. “Can I bring him back again? I shall go to him, but he shall not return to me." 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 is born (12:24-25)</a:t>
            </a:r>
          </a:p>
          <a:p>
            <a:pPr marL="860425" lvl="2" indent="-23336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comforts Bathsheba and she bears a son. David named Solomon.  But he also called him Jedidiah because the Lord loved him.</a:t>
            </a:r>
          </a:p>
          <a:p>
            <a:pPr marL="573088" lvl="1" indent="-285750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 is defeated (12:26-31).</a:t>
            </a:r>
            <a:endParaRPr lang="en-US" sz="28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1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7EB2-67BC-6F7D-17DC-612548F6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+mn-lt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C703-29C2-76FD-15E7-FA007D52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958"/>
            <a:ext cx="7886700" cy="5281684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Each one is tempted when he is drawn away by his </a:t>
            </a:r>
            <a:r>
              <a:rPr lang="en-US" sz="3200" b="1"/>
              <a:t>own desires.</a:t>
            </a:r>
            <a:endParaRPr lang="en-US" sz="3200" b="1" dirty="0"/>
          </a:p>
          <a:p>
            <a:r>
              <a:rPr lang="en-US" sz="3200" b="1" dirty="0"/>
              <a:t>Flee sexual immorality.</a:t>
            </a:r>
          </a:p>
          <a:p>
            <a:r>
              <a:rPr lang="en-US" sz="3200" b="1" dirty="0"/>
              <a:t>One sin often leads to other sins. </a:t>
            </a:r>
          </a:p>
          <a:p>
            <a:pPr lvl="1"/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will take you farther than you meant to go, keep you longer than you meant to stay, and cost you more than you meant to pay</a:t>
            </a:r>
            <a:r>
              <a:rPr lang="en-US" sz="3200" b="1" dirty="0"/>
              <a:t>.</a:t>
            </a:r>
            <a:endParaRPr lang="en-US" sz="2800" b="1" dirty="0"/>
          </a:p>
          <a:p>
            <a:r>
              <a:rPr lang="en-US" sz="3200" b="1" dirty="0"/>
              <a:t>Wise rebuke convicts as it condemns.</a:t>
            </a:r>
          </a:p>
          <a:p>
            <a:r>
              <a:rPr lang="en-US" sz="3200" b="1" dirty="0"/>
              <a:t>When faced with our sins, contrition and confession are the proper responses – not excuses and self-justification.</a:t>
            </a:r>
          </a:p>
        </p:txBody>
      </p:sp>
    </p:spTree>
    <p:extLst>
      <p:ext uri="{BB962C8B-B14F-4D97-AF65-F5344CB8AC3E}">
        <p14:creationId xmlns:p14="http://schemas.microsoft.com/office/powerpoint/2010/main" val="9354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7566-31F2-B19D-81C9-A33B7F29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0" y="382137"/>
            <a:ext cx="3861745" cy="18424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David’s Sin &amp; Repentance</a:t>
            </a:r>
            <a:endParaRPr lang="en-US" sz="4000" dirty="0">
              <a:latin typeface="+mn-lt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504967" y="2183642"/>
            <a:ext cx="4585648" cy="6083156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David’s Sin                             (2 Samuel 11) </a:t>
            </a:r>
          </a:p>
          <a:p>
            <a:r>
              <a:rPr lang="en-US" altLang="en-US" sz="3200" b="1" dirty="0"/>
              <a:t>David’s Repentance           </a:t>
            </a:r>
            <a:r>
              <a:rPr lang="en-US" altLang="en-US" sz="3400" b="1" dirty="0"/>
              <a:t>(2 Samuel 12)</a:t>
            </a:r>
            <a:endParaRPr lang="en-US" alt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E160D-BF6B-CE1F-2BD5-20A036F96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813" r="16548"/>
          <a:stretch/>
        </p:blipFill>
        <p:spPr>
          <a:xfrm>
            <a:off x="4694831" y="134364"/>
            <a:ext cx="4183040" cy="6589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51630"/>
            <a:ext cx="8174156" cy="4392873"/>
          </a:xfrm>
        </p:spPr>
        <p:txBody>
          <a:bodyPr>
            <a:normAutofit/>
          </a:bodyPr>
          <a:lstStyle/>
          <a:p>
            <a:r>
              <a:rPr lang="en-US" sz="3200" b="1" dirty="0"/>
              <a:t>Introduction:</a:t>
            </a:r>
          </a:p>
          <a:p>
            <a:pPr marL="757238" lvl="1" indent="-457200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David, a man after God’s own heart                       (1 </a:t>
            </a:r>
            <a:r>
              <a:rPr lang="en-US" sz="3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13:14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Acts 13:22)</a:t>
            </a:r>
          </a:p>
          <a:p>
            <a:r>
              <a:rPr lang="en-US" sz="3200" b="1" dirty="0"/>
              <a:t>Things to remember…</a:t>
            </a:r>
          </a:p>
          <a:p>
            <a:pPr marL="757238" lvl="1" indent="-457200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repented of his sins when they were exposed.</a:t>
            </a:r>
          </a:p>
          <a:p>
            <a:pPr marL="757238" lvl="1" indent="-457200"/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never failed to acknowledge the One True God.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28650" y="348301"/>
            <a:ext cx="55612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cs typeface="Arial" panose="020B0604020202020204" pitchFamily="34" charset="0"/>
              </a:rPr>
              <a:t>David’s Sin</a:t>
            </a:r>
            <a:r>
              <a:rPr lang="en-US" sz="4400" b="1" dirty="0">
                <a:cs typeface="Arial" panose="020B0604020202020204" pitchFamily="34" charset="0"/>
              </a:rPr>
              <a:t>	</a:t>
            </a:r>
            <a:r>
              <a:rPr lang="en-US" sz="3600" b="1" dirty="0"/>
              <a:t>		  </a:t>
            </a:r>
            <a:br>
              <a:rPr lang="en-US" sz="3600" b="1" dirty="0"/>
            </a:br>
            <a:r>
              <a:rPr lang="en-US" sz="3000" dirty="0"/>
              <a:t>(2 Samuel 11)</a:t>
            </a:r>
            <a:r>
              <a:rPr lang="en-US" sz="3600" b="1" dirty="0">
                <a:solidFill>
                  <a:srgbClr val="C00000"/>
                </a:solidFill>
              </a:rPr>
              <a:t>	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46" y="160411"/>
            <a:ext cx="8037678" cy="112248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latin typeface="+mn-lt"/>
              </a:rPr>
              <a:t>David’s Sin </a:t>
            </a: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0" y="1026944"/>
            <a:ext cx="5776003" cy="5670645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/>
              <a:t>David Remains at home (11:1).</a:t>
            </a:r>
          </a:p>
          <a:p>
            <a:pPr lvl="1" indent="-344488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stage for tragedy to follow.</a:t>
            </a:r>
          </a:p>
          <a:p>
            <a:r>
              <a:rPr lang="en-US" sz="3500" b="1" dirty="0"/>
              <a:t>David commits adultery (11:2-5).</a:t>
            </a:r>
          </a:p>
          <a:p>
            <a:pPr marL="573088" lvl="1" indent="-285750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saw from the roof a woman bathing.</a:t>
            </a:r>
          </a:p>
          <a:p>
            <a:pPr marL="573088" lvl="1" indent="-285750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does not indicate anything improper about Bathsheba’s bathing in such a place.</a:t>
            </a:r>
          </a:p>
          <a:p>
            <a:pPr marL="573088" lvl="1" indent="-285750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was she as discreet as she should have been?</a:t>
            </a:r>
          </a:p>
          <a:p>
            <a:pPr marL="573088" lvl="1" indent="-285750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Regardless, David had no   business looking, lusting after his neighbor’s wife.</a:t>
            </a:r>
          </a:p>
          <a:p>
            <a:pPr marL="573088" lvl="1" indent="-285750"/>
            <a:r>
              <a:rPr lang="en-US" sz="33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much sorrow could have     been avoided had David looked another way.</a:t>
            </a:r>
          </a:p>
          <a:p>
            <a:pPr lvl="1" indent="-344488"/>
            <a:endParaRPr lang="en-US" sz="3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EEAB5-21E9-DE16-1AC7-136F9122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45" y="1282891"/>
            <a:ext cx="3121995" cy="491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57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8077"/>
            <a:ext cx="8037678" cy="5349923"/>
          </a:xfrm>
        </p:spPr>
        <p:txBody>
          <a:bodyPr>
            <a:normAutofit/>
          </a:bodyPr>
          <a:lstStyle/>
          <a:p>
            <a:r>
              <a:rPr lang="en-US" sz="3200" b="1" dirty="0"/>
              <a:t>David commits adultery (11:2-5).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 not this Bathsheba, </a:t>
            </a:r>
            <a:r>
              <a:rPr lang="en-US" sz="3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daughter of Eliam, </a:t>
            </a:r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wife of Uriah the Hittite?” (11:3)</a:t>
            </a:r>
          </a:p>
          <a:p>
            <a:pPr lvl="2" indent="-34448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Bathsheba is also called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Bathshua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daughter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 Chronicles 3:5)</a:t>
            </a:r>
          </a:p>
          <a:p>
            <a:pPr lvl="2" indent="-34448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Eliam =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meaning is the same.*</a:t>
            </a:r>
          </a:p>
          <a:p>
            <a:pPr lvl="2" indent="-344488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Eliam son of Ahithophel  (2 Samuel 23:34).</a:t>
            </a:r>
            <a:endParaRPr lang="en-US" sz="26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2" lvl="1" indent="0">
              <a:buNone/>
            </a:pPr>
            <a:endParaRPr lang="en-US" sz="3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8077"/>
            <a:ext cx="8037678" cy="534992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David commits adultery (11:2-5).</a:t>
            </a:r>
          </a:p>
          <a:p>
            <a:pPr marL="463550" lvl="1" indent="-231775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this Bathsheba, the daughter of Eliam, the wife of </a:t>
            </a:r>
            <a:r>
              <a:rPr lang="en-US" sz="3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Uriah the Hittite (11:</a:t>
            </a:r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3).</a:t>
            </a:r>
          </a:p>
          <a:p>
            <a:pPr marL="804863" lvl="2" indent="-28575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Uriah’s name indicated a worshipper of Jehovah</a:t>
            </a:r>
          </a:p>
          <a:p>
            <a:pPr marL="804863" lvl="2" indent="-28575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 high-ranking officer of David  -- One of David’s ‘30’ mighty men  (2 Samuel 23:39;                               1 Chronicles 11:41)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David sent messengers and </a:t>
            </a:r>
            <a:r>
              <a:rPr lang="en-US" sz="3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 (11:4).</a:t>
            </a:r>
          </a:p>
          <a:p>
            <a:pPr marL="804863" lvl="2" indent="-28575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suggestion of unwillingness on her part, but what if she had refused the king?</a:t>
            </a:r>
          </a:p>
          <a:p>
            <a:pPr marL="804863" lvl="2" indent="-28575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cleansed from her impurity may help explain why conception followed immediately (cf. Leviticus 15:28).</a:t>
            </a:r>
          </a:p>
          <a:p>
            <a:pPr lvl="1" indent="-344488"/>
            <a:endParaRPr lang="en-US" sz="3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8077"/>
            <a:ext cx="8119565" cy="5349923"/>
          </a:xfrm>
        </p:spPr>
        <p:txBody>
          <a:bodyPr>
            <a:normAutofit/>
          </a:bodyPr>
          <a:lstStyle/>
          <a:p>
            <a:r>
              <a:rPr lang="en-US" sz="3200" b="1" dirty="0"/>
              <a:t>David commits adultery (11:2-5).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lay with her (11:4).</a:t>
            </a:r>
          </a:p>
          <a:p>
            <a:pPr marL="968375" lvl="2" indent="-34131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stoops to rob one of his officers of his honor – a grievous sin.</a:t>
            </a:r>
          </a:p>
          <a:p>
            <a:pPr marL="968375" lvl="2" indent="-34131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1:14-16 – 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each one is tempted when he is drawn away by his own desires and enticed. Then, when desire has conceived, it gives birth to sin; and sin, when it is full-grown, brings forth death. Do not be deceived, my beloved brethren.”</a:t>
            </a:r>
          </a:p>
          <a:p>
            <a:pPr marL="968375" lvl="2" indent="-34131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choice sets in motion a cascade of tragic events for David’s house.</a:t>
            </a:r>
          </a:p>
          <a:p>
            <a:pPr lvl="1" indent="-344488"/>
            <a:endParaRPr lang="en-US" sz="32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8077"/>
            <a:ext cx="8269691" cy="534992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David commits adultery (11:2-5).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she sent and told David, “I am with child” (11:5)</a:t>
            </a:r>
          </a:p>
          <a:p>
            <a:pPr lvl="2" indent="-344488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and Bathsheba are guilty of a sin punishable by death (Leviticus 20:10).</a:t>
            </a:r>
          </a:p>
          <a:p>
            <a:pPr lvl="2" indent="-344488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Bathsheba’s message implies an expectation; she needs David to handle the situation.</a:t>
            </a:r>
          </a:p>
          <a:p>
            <a:pPr lvl="3" indent="-344488"/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 would become obvious since Uriah was away at war.</a:t>
            </a:r>
          </a:p>
          <a:p>
            <a:pPr lvl="2" indent="-344488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has misused his power to commit adultery and will now misuses it to try to cover his sin and avoid punishment (Proverbs 28:13).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0D7-5B29-F279-3A0B-E5834912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36"/>
            <a:ext cx="7886700" cy="112248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+mn-lt"/>
              </a:rPr>
              <a:t>David’s Sin </a:t>
            </a:r>
            <a:br>
              <a:rPr lang="en-US" sz="4900" b="1" dirty="0">
                <a:latin typeface="+mn-lt"/>
              </a:rPr>
            </a:br>
            <a:r>
              <a:rPr lang="en-US" sz="3600" dirty="0">
                <a:latin typeface="+mn-lt"/>
              </a:rPr>
              <a:t>(2 Samuel 11)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2D0-0DE9-3F47-7C42-E7984203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8077"/>
            <a:ext cx="8242396" cy="5349923"/>
          </a:xfrm>
        </p:spPr>
        <p:txBody>
          <a:bodyPr>
            <a:normAutofit/>
          </a:bodyPr>
          <a:lstStyle/>
          <a:p>
            <a:r>
              <a:rPr lang="en-US" sz="3200" b="1" dirty="0"/>
              <a:t>David attempts a cover-up (11:6-13).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Joab send Uriah back from the battlefield to report to David (11:6-7).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purpose is to arrange a conjugal visit between Uriah and Bathsheba to make it appear that Bathsheba’s child is Uriah’s (11:8).</a:t>
            </a:r>
          </a:p>
          <a:p>
            <a:pPr lvl="1" indent="-344488"/>
            <a:r>
              <a:rPr lang="en-US" sz="30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Uriah refuses to visit his wife “while the ark and Israel are dwelling in tents,” David gets him drunk, but Uriah still does not visit his wife (11:9-13).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11154</TotalTime>
  <Words>1820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Office Theme</vt:lpstr>
      <vt:lpstr> United Kingdom</vt:lpstr>
      <vt:lpstr>David’s Sin &amp; Repentance</vt:lpstr>
      <vt:lpstr>PowerPoint Presentation</vt:lpstr>
      <vt:lpstr>David’s Sin (2 Samuel 11)</vt:lpstr>
      <vt:lpstr>David’s Sin  (2 Samuel 11)</vt:lpstr>
      <vt:lpstr>David’s Sin  (2 Samuel 11)</vt:lpstr>
      <vt:lpstr>David’s Sin  (2 Samuel 11)</vt:lpstr>
      <vt:lpstr>David’s Sin  (2 Samuel 11)</vt:lpstr>
      <vt:lpstr>David’s Sin  (2 Samuel 11)</vt:lpstr>
      <vt:lpstr>David’s Sin  (2 Samuel 11)</vt:lpstr>
      <vt:lpstr>David’s Sin  (2 Samuel 12)</vt:lpstr>
      <vt:lpstr>David’s Sin  (2 Samuel 12)</vt:lpstr>
      <vt:lpstr>David’s Sin  (2 Samuel 12)</vt:lpstr>
      <vt:lpstr>David’s Sin  (2 Samuel 12)</vt:lpstr>
      <vt:lpstr>David’s Sin  (2 Samuel 12)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 (Part 1)</dc:title>
  <dc:creator>Steve</dc:creator>
  <cp:lastModifiedBy>Steve Klein</cp:lastModifiedBy>
  <cp:revision>195</cp:revision>
  <cp:lastPrinted>2023-10-17T21:43:06Z</cp:lastPrinted>
  <dcterms:created xsi:type="dcterms:W3CDTF">2023-07-29T15:58:08Z</dcterms:created>
  <dcterms:modified xsi:type="dcterms:W3CDTF">2023-10-22T13:17:14Z</dcterms:modified>
</cp:coreProperties>
</file>